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355" r:id="rId5"/>
    <p:sldId id="328" r:id="rId6"/>
    <p:sldId id="351" r:id="rId7"/>
    <p:sldId id="259" r:id="rId8"/>
    <p:sldId id="357" r:id="rId9"/>
    <p:sldId id="358" r:id="rId10"/>
    <p:sldId id="356" r:id="rId11"/>
    <p:sldId id="258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64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EB1F-118C-4372-8B90-C23E26732BE3}" type="datetimeFigureOut">
              <a:rPr lang="it-IT" smtClean="0"/>
              <a:t>01/06/2025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553FE-ED9A-4F03-9FD7-4D143ABD37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7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04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tomography</a:t>
            </a:r>
            <a:r>
              <a:rPr lang="it-IT" dirty="0"/>
              <a:t> imaging</a:t>
            </a:r>
          </a:p>
          <a:p>
            <a:r>
              <a:rPr lang="en-US" dirty="0"/>
              <a:t>While much</a:t>
            </a:r>
          </a:p>
          <a:p>
            <a:r>
              <a:rPr lang="en-US" dirty="0"/>
              <a:t>of Earth’s topography arises from isostatic support due to variations in crustal and</a:t>
            </a:r>
          </a:p>
          <a:p>
            <a:r>
              <a:rPr lang="en-US" dirty="0"/>
              <a:t>lithospheric thickness and density, a significant portion of up to 1-2km results from</a:t>
            </a:r>
          </a:p>
          <a:p>
            <a:r>
              <a:rPr lang="en-US" dirty="0"/>
              <a:t>dynamic forces driven by slow yet vigorous mantle convection.</a:t>
            </a:r>
          </a:p>
          <a:p>
            <a:endParaRPr lang="en-US" dirty="0"/>
          </a:p>
          <a:p>
            <a:r>
              <a:rPr lang="en-US" dirty="0"/>
              <a:t>The topography of Earth is primarily controlled by lateral differences in the </a:t>
            </a:r>
          </a:p>
          <a:p>
            <a:r>
              <a:rPr lang="en-US" dirty="0"/>
              <a:t>density structure of the crust and lithosphere. </a:t>
            </a:r>
          </a:p>
          <a:p>
            <a:r>
              <a:rPr lang="en-US" dirty="0"/>
              <a:t>In addition to this </a:t>
            </a:r>
            <a:r>
              <a:rPr lang="en-US" i="1" dirty="0"/>
              <a:t>isostatic</a:t>
            </a:r>
            <a:r>
              <a:rPr lang="en-US" dirty="0"/>
              <a:t> topography, flow in the mantle induces deformation of its surface leading to </a:t>
            </a:r>
            <a:r>
              <a:rPr lang="en-US" i="1" dirty="0"/>
              <a:t>dynamic topography</a:t>
            </a:r>
          </a:p>
          <a:p>
            <a:endParaRPr lang="en-US" i="1" dirty="0"/>
          </a:p>
          <a:p>
            <a:r>
              <a:rPr lang="en-GB" dirty="0"/>
              <a:t>the mass anomalies driving the density are moving, and this contrasts with isostatic topography, in which the mass anomalies are in a state of quasi-equilibrium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53FE-ED9A-4F03-9FD7-4D143ABD374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28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53FE-ED9A-4F03-9FD7-4D143ABD374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43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5BC7DC-E7DE-C863-1B0D-1684D269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4B05D3-BBEF-B15B-DBF0-C7CB42D9F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A8FE4A-3A0F-682D-5AF2-2B202D78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5374-27A3-449D-A400-F4F8D87C8C55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342536-B359-5551-2260-5276961E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4A6551-FC9B-391A-C87F-6F9CF4F7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64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8C009B-E641-0EA0-6F73-8D2A1AA1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8895A3-6252-B97A-E65F-68B430099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880051-C3C9-61DE-04D5-13A7943A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B98B-3E79-44D4-AD2C-2C1FF0D66E79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99B8AD-D73A-FB4B-CC4F-B82AC7EF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5D47F8-4995-4193-5C47-0DA0122D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01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D159CA-6502-EF3A-79E9-0822070D3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68DCD8-A8C5-1DEC-7CC8-EFDD86D1D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2A8905-5BB9-5D86-FB1F-E6E7226C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5CE8C-0E2F-4D2A-B29F-8F03A4EFFBFE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B7317F-9CCF-E7B8-2B61-C4B75760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EF416A-7823-84E9-C3DA-A57D7055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92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16F9D-B391-2DBD-01BB-68E0A073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E918E-AD51-B395-E7B1-0F93CBFC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D23DB5-1906-1F15-FD74-DDC32CE5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F928-574D-4FC1-91D9-42E96887C9E5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BCC034-FD97-D77D-0A35-CBF8DEA5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4FAC57-F50F-0D79-2917-700013B5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93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9D3E5-2FCA-450E-300A-B31022B4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AE1617-8F02-A430-FBB3-6D0F891E3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B930E7-EF21-3250-58C9-E37C56F9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1396-6595-4FDB-AB12-4006B581C361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F4C0F-3F85-4F13-5E65-96B93BA8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EBBB0-107C-BC98-02C8-9F2B8E3D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580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0963F7-91BC-8765-A53A-77CB9531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1EAC0C-F5DA-3848-55D3-D48033C59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88DE47-FC37-3170-FA4F-469C96009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9D6DCD-45DB-C74D-4A83-A374D998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D14B-9BA2-4B2B-B313-057EB55E819E}" type="datetime1">
              <a:rPr lang="it-IT" smtClean="0"/>
              <a:t>01/06/2025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3FBB14-E297-E168-6208-EA2B126C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2286D3-772D-63EE-614F-E09B63B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25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BB1D3-5AAC-FEB5-FB4F-65F99986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E6207B-A0E1-2641-BBC7-B96BB589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B40DAD-79BD-F8BC-F5DC-4BC1CA171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78ABE93-8898-4DB9-3FFB-407CC324C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5F1EAE-EA66-4B26-FC56-AC4A3E5BE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8E638A5-0FE3-79B1-35CA-E147FFA7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3328-88DD-4C8D-8F6F-701F59172E25}" type="datetime1">
              <a:rPr lang="it-IT" smtClean="0"/>
              <a:t>01/06/2025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1C90C1-1CBA-BAE5-B7A5-A87BCC8E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C30B5A8-843A-B4D1-F24B-C4293F7E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477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C55CE8-9D5E-3A45-C43B-3C895B78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5E9512-7148-937E-6C70-290B0023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58086-2A39-43D7-9CC3-643DCAC1CAD3}" type="datetime1">
              <a:rPr lang="it-IT" smtClean="0"/>
              <a:t>01/06/2025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EFF3777-81F9-C153-35C0-23C08CE3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B6F270-FD70-40BC-C07B-1288D219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45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4BD4D83-F222-1782-1E2D-F4978F8F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99FF-F511-46C2-9BEA-63915D8E59E0}" type="datetime1">
              <a:rPr lang="it-IT" smtClean="0"/>
              <a:t>01/06/2025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92F270-080F-2786-A78E-DB5105E1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17943F-FF57-6892-EB17-BBE8083A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71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6FD7B9-168D-75FB-1018-3184A1CB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2D8760-3B5C-F204-1CEA-A6DBBCE87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947DC5-B034-B87D-E5FC-3EB1B4B7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3FD063-CA7D-3BEC-4319-E12972A7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C3B-5A07-43EC-8AF5-8B27D70B6B89}" type="datetime1">
              <a:rPr lang="it-IT" smtClean="0"/>
              <a:t>01/06/2025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A1014F1-DE98-27F6-877B-77E07EBB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42A0F-7AD6-A9FD-4DD0-B12A8A70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793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9D51C7-D46A-DC57-FCFA-CFC4A000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B83FFF6-A0AC-8435-7BC3-AF5F38469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FECA48-23B1-CDA0-2B8E-D1D5AB052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CEA574-13BA-D6BF-781C-18DB7CF9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04575-0F2C-4ACB-ACED-E4A9A824A700}" type="datetime1">
              <a:rPr lang="it-IT" smtClean="0"/>
              <a:t>01/06/2025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3C73C6-5ED5-C62E-AE8B-99A029BF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7E5F3A-B50F-30B2-373D-152FE109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67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0D4717D-199B-7C48-52C2-B3DD03C7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E33130-86F1-4B9C-B12B-AE404923C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08CCA-C156-7EA6-4B03-7712E6F5A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D3641B-3F77-4C23-BD0B-798C27D64F77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4F9FB4-52E9-0CA4-A5C1-6E5DBABFF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457CBE-7416-AC91-3416-351E860A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C11696-F3CA-DC6D-2909-23B3347C7C6C}"/>
              </a:ext>
            </a:extLst>
          </p:cNvPr>
          <p:cNvSpPr txBox="1"/>
          <p:nvPr/>
        </p:nvSpPr>
        <p:spPr>
          <a:xfrm>
            <a:off x="4458882" y="4178710"/>
            <a:ext cx="327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Alessandro Storer – 04.06.2025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BDBDB2-865F-4D4D-9DFB-5C602FA3266E}"/>
              </a:ext>
            </a:extLst>
          </p:cNvPr>
          <p:cNvSpPr txBox="1"/>
          <p:nvPr/>
        </p:nvSpPr>
        <p:spPr>
          <a:xfrm>
            <a:off x="4914393" y="3603523"/>
            <a:ext cx="236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PhD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proposal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93E8B6-161C-ADD9-E649-41E11A3E5C14}"/>
              </a:ext>
            </a:extLst>
          </p:cNvPr>
          <p:cNvSpPr txBox="1"/>
          <p:nvPr/>
        </p:nvSpPr>
        <p:spPr>
          <a:xfrm>
            <a:off x="2767778" y="1335565"/>
            <a:ext cx="66564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The </a:t>
            </a:r>
            <a:r>
              <a:rPr lang="it-IT" sz="3200" dirty="0" err="1"/>
              <a:t>role</a:t>
            </a:r>
            <a:r>
              <a:rPr lang="it-IT" sz="3200" dirty="0"/>
              <a:t> of </a:t>
            </a:r>
            <a:r>
              <a:rPr lang="it-IT" sz="3200" dirty="0" err="1"/>
              <a:t>dynamic</a:t>
            </a:r>
            <a:r>
              <a:rPr lang="it-IT" sz="3200" dirty="0"/>
              <a:t> </a:t>
            </a:r>
            <a:r>
              <a:rPr lang="it-IT" sz="3200" dirty="0" err="1"/>
              <a:t>topography</a:t>
            </a:r>
            <a:r>
              <a:rPr lang="it-IT" sz="3200" dirty="0"/>
              <a:t> in the </a:t>
            </a:r>
            <a:r>
              <a:rPr lang="it-IT" sz="3200" dirty="0" err="1"/>
              <a:t>coupled</a:t>
            </a:r>
            <a:r>
              <a:rPr lang="it-IT" sz="3200" dirty="0"/>
              <a:t> </a:t>
            </a:r>
            <a:r>
              <a:rPr lang="it-IT" sz="3200" dirty="0" err="1"/>
              <a:t>climate</a:t>
            </a:r>
            <a:r>
              <a:rPr lang="it-IT" sz="3200" dirty="0"/>
              <a:t> system: </a:t>
            </a:r>
          </a:p>
          <a:p>
            <a:pPr algn="ctr"/>
            <a:r>
              <a:rPr lang="it-IT" sz="3200" dirty="0"/>
              <a:t>An open </a:t>
            </a:r>
            <a:r>
              <a:rPr lang="it-IT" sz="3200" dirty="0" err="1"/>
              <a:t>question</a:t>
            </a:r>
            <a:r>
              <a:rPr lang="it-IT" sz="3200" dirty="0"/>
              <a:t> </a:t>
            </a:r>
            <a:r>
              <a:rPr lang="it-IT" sz="3200" dirty="0" err="1"/>
              <a:t>awaiting</a:t>
            </a:r>
            <a:r>
              <a:rPr lang="it-IT" sz="3200" dirty="0"/>
              <a:t> </a:t>
            </a:r>
            <a:r>
              <a:rPr lang="it-IT" sz="3200" dirty="0" err="1"/>
              <a:t>answers</a:t>
            </a:r>
            <a:r>
              <a:rPr lang="it-IT" sz="3200" dirty="0"/>
              <a:t> in </a:t>
            </a:r>
            <a:r>
              <a:rPr lang="it-IT" sz="3200" dirty="0" err="1"/>
              <a:t>present</a:t>
            </a:r>
            <a:r>
              <a:rPr lang="it-IT" sz="3200" dirty="0"/>
              <a:t>-day and </a:t>
            </a:r>
            <a:r>
              <a:rPr lang="it-IT" sz="3200" dirty="0" err="1"/>
              <a:t>past</a:t>
            </a:r>
            <a:r>
              <a:rPr lang="it-IT" sz="3200" dirty="0"/>
              <a:t> </a:t>
            </a:r>
            <a:r>
              <a:rPr lang="it-IT" sz="3200" dirty="0" err="1"/>
              <a:t>climate</a:t>
            </a:r>
            <a:endParaRPr lang="it-IT" sz="320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83B9FCD-23C5-1870-98B3-EA6FEFE0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FAAAD08-DB98-8F46-64E3-1E9C3CCF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8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3AEFACD-F1B8-32FC-452B-EB72A1DD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0852" y="6356350"/>
            <a:ext cx="5430297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AEEDBC-7309-EABA-2EF0-1B951429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57" y="1158339"/>
            <a:ext cx="5915195" cy="29075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D9930D3-55A0-431E-694A-BC745BC4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pic>
        <p:nvPicPr>
          <p:cNvPr id="6" name="Immagine 5" descr="Immagine che contiene testo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9F41312D-A139-A749-4018-6A8BB7B67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004474"/>
            <a:ext cx="5274427" cy="3562267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87E85BF-8056-87BC-9C54-6B73B731623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44972B-D1C8-8785-E1A0-22AFCA1412BD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Methods – </a:t>
            </a:r>
            <a:r>
              <a:rPr lang="it-IT" sz="2721" b="1" dirty="0" err="1"/>
              <a:t>Numerical</a:t>
            </a:r>
            <a:r>
              <a:rPr lang="it-IT" sz="2721" b="1" dirty="0"/>
              <a:t> </a:t>
            </a:r>
            <a:r>
              <a:rPr lang="it-IT" sz="2721" b="1" dirty="0" err="1"/>
              <a:t>Simulations</a:t>
            </a:r>
            <a:endParaRPr lang="it-IT" sz="1944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E118DE-6AB6-D601-3911-7288B16588DA}"/>
              </a:ext>
            </a:extLst>
          </p:cNvPr>
          <p:cNvSpPr txBox="1"/>
          <p:nvPr/>
        </p:nvSpPr>
        <p:spPr>
          <a:xfrm>
            <a:off x="4622531" y="4842172"/>
            <a:ext cx="3768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Initial</a:t>
            </a:r>
            <a:r>
              <a:rPr lang="it-IT" dirty="0"/>
              <a:t> study on </a:t>
            </a:r>
            <a:r>
              <a:rPr lang="it-IT" dirty="0" err="1"/>
              <a:t>present</a:t>
            </a:r>
            <a:r>
              <a:rPr lang="it-IT" dirty="0"/>
              <a:t>-day </a:t>
            </a:r>
            <a:r>
              <a:rPr lang="it-IT" dirty="0" err="1"/>
              <a:t>climate</a:t>
            </a:r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 err="1"/>
              <a:t>Further</a:t>
            </a:r>
            <a:r>
              <a:rPr lang="it-IT" dirty="0"/>
              <a:t> focus on </a:t>
            </a:r>
            <a:r>
              <a:rPr lang="it-IT" dirty="0" err="1"/>
              <a:t>paleoclimate</a:t>
            </a:r>
            <a:r>
              <a:rPr lang="it-IT" dirty="0"/>
              <a:t> </a:t>
            </a:r>
            <a:r>
              <a:rPr lang="it-IT" dirty="0" err="1"/>
              <a:t>reconstructions</a:t>
            </a:r>
            <a:r>
              <a:rPr lang="it-IT" dirty="0"/>
              <a:t> (</a:t>
            </a:r>
            <a:r>
              <a:rPr lang="it-IT" b="1" i="1" dirty="0" err="1"/>
              <a:t>Cenozoic</a:t>
            </a:r>
            <a:r>
              <a:rPr lang="it-IT" b="1" i="1" dirty="0"/>
              <a:t> era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BDE79AB-52C4-0968-3253-CEA736935859}"/>
              </a:ext>
            </a:extLst>
          </p:cNvPr>
          <p:cNvSpPr/>
          <p:nvPr/>
        </p:nvSpPr>
        <p:spPr>
          <a:xfrm>
            <a:off x="2828925" y="5242222"/>
            <a:ext cx="1114425" cy="5048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D12285F-5FCC-27AD-3292-DE1BAE3C74B6}"/>
              </a:ext>
            </a:extLst>
          </p:cNvPr>
          <p:cNvSpPr/>
          <p:nvPr/>
        </p:nvSpPr>
        <p:spPr>
          <a:xfrm>
            <a:off x="2564639" y="4733925"/>
            <a:ext cx="6007861" cy="1440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80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56DFC-2272-C79F-32EB-FD9F53C95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3A1DA30-7CE6-2D27-25C9-3484B60D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1066" y="6297563"/>
            <a:ext cx="5429865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6" name="Immagine 5" descr="Immagine che contiene testo, Terra, cerchio, mappa&#10;&#10;Il contenuto generato dall'IA potrebbe non essere corretto.">
            <a:extLst>
              <a:ext uri="{FF2B5EF4-FFF2-40B4-BE49-F238E27FC236}">
                <a16:creationId xmlns:a16="http://schemas.microsoft.com/office/drawing/2014/main" id="{3D941266-B92B-E169-0D74-5049D1E9D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24" y="1214590"/>
            <a:ext cx="8758753" cy="446336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2D9D4D-2F95-635C-3E07-DA57C9CD2479}"/>
              </a:ext>
            </a:extLst>
          </p:cNvPr>
          <p:cNvSpPr txBox="1"/>
          <p:nvPr/>
        </p:nvSpPr>
        <p:spPr>
          <a:xfrm>
            <a:off x="8810931" y="5677955"/>
            <a:ext cx="1628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/>
              <a:t>Sternai</a:t>
            </a:r>
            <a:r>
              <a:rPr lang="it-IT" sz="1400" i="1" dirty="0"/>
              <a:t> et al., 2025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994ED0F-FC1D-0483-DBD9-4CAC61770FF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F2B00-7E68-DEE2-1DF7-97B7B20B0B2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Preliminary </a:t>
            </a:r>
            <a:r>
              <a:rPr lang="it-IT" sz="2721" b="1" dirty="0" err="1"/>
              <a:t>results</a:t>
            </a:r>
            <a:endParaRPr lang="it-IT" sz="1944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BDE916-0E06-FF1D-0269-B672B73BD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B611-C5FF-100A-0F67-F08DB081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58D60F-CA39-A407-2E26-468217914B3F}"/>
              </a:ext>
            </a:extLst>
          </p:cNvPr>
          <p:cNvSpPr txBox="1"/>
          <p:nvPr/>
        </p:nvSpPr>
        <p:spPr>
          <a:xfrm>
            <a:off x="366148" y="1156573"/>
            <a:ext cx="729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2019-2022</a:t>
            </a:r>
            <a:r>
              <a:rPr lang="it-IT" b="1" dirty="0"/>
              <a:t>     </a:t>
            </a:r>
            <a:r>
              <a:rPr lang="it-IT" sz="2400" b="1" dirty="0" err="1"/>
              <a:t>BSc</a:t>
            </a:r>
            <a:r>
              <a:rPr lang="it-IT" sz="2400" b="1" dirty="0"/>
              <a:t>. in </a:t>
            </a:r>
            <a:r>
              <a:rPr lang="it-IT" sz="2400" b="1" dirty="0" err="1"/>
              <a:t>Physics</a:t>
            </a:r>
            <a:endParaRPr lang="it-IT" sz="2400" b="1" dirty="0"/>
          </a:p>
          <a:p>
            <a:r>
              <a:rPr lang="it-IT" sz="2000" b="1" dirty="0"/>
              <a:t>University of Milan</a:t>
            </a:r>
            <a:endParaRPr lang="it-IT" sz="1600" b="1" dirty="0"/>
          </a:p>
          <a:p>
            <a:r>
              <a:rPr lang="en-US" i="1" dirty="0"/>
              <a:t>Review of the comparison between state-of- the-art reanalysis ERA5 and observational data over normal values and long-term trends</a:t>
            </a:r>
            <a:endParaRPr lang="it-IT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E977CA-2B50-6E77-1BED-EFFE283ADDAC}"/>
              </a:ext>
            </a:extLst>
          </p:cNvPr>
          <p:cNvSpPr txBox="1"/>
          <p:nvPr/>
        </p:nvSpPr>
        <p:spPr>
          <a:xfrm>
            <a:off x="366148" y="2952979"/>
            <a:ext cx="7855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2022-2024    </a:t>
            </a:r>
            <a:r>
              <a:rPr lang="it-IT" sz="2400" b="1" dirty="0" err="1"/>
              <a:t>MSc</a:t>
            </a:r>
            <a:r>
              <a:rPr lang="it-IT" sz="2400" b="1" dirty="0"/>
              <a:t>. in </a:t>
            </a:r>
            <a:r>
              <a:rPr lang="it-IT" sz="2400" b="1" dirty="0" err="1"/>
              <a:t>Environmental</a:t>
            </a:r>
            <a:r>
              <a:rPr lang="it-IT" sz="2400" b="1" dirty="0"/>
              <a:t> </a:t>
            </a:r>
            <a:r>
              <a:rPr lang="it-IT" sz="2400" b="1" dirty="0" err="1"/>
              <a:t>Meteorology</a:t>
            </a:r>
            <a:r>
              <a:rPr lang="it-IT" dirty="0"/>
              <a:t>    </a:t>
            </a:r>
          </a:p>
          <a:p>
            <a:r>
              <a:rPr lang="it-IT" sz="2000" b="1" dirty="0"/>
              <a:t>University of Trento - University of Innsbruck (double degree)</a:t>
            </a:r>
          </a:p>
          <a:p>
            <a:r>
              <a:rPr lang="en-US" i="1" dirty="0"/>
              <a:t>Studying the mesoscale coupling between atmosphere and ocean in a high-resolution simulation: how are the marine boundary layer and heat fluxes impacted by the SST anomalies?</a:t>
            </a:r>
            <a:endParaRPr lang="it-IT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1BE09-8625-5577-FBE6-595CD577A258}"/>
              </a:ext>
            </a:extLst>
          </p:cNvPr>
          <p:cNvSpPr txBox="1"/>
          <p:nvPr/>
        </p:nvSpPr>
        <p:spPr>
          <a:xfrm>
            <a:off x="400692" y="4964435"/>
            <a:ext cx="11034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2025 – </a:t>
            </a:r>
            <a:r>
              <a:rPr lang="it-IT" sz="2400" b="1" dirty="0" err="1"/>
              <a:t>current</a:t>
            </a:r>
            <a:r>
              <a:rPr lang="it-IT" dirty="0"/>
              <a:t>    </a:t>
            </a:r>
            <a:r>
              <a:rPr lang="it-IT" sz="2400" b="1" dirty="0"/>
              <a:t>Junior </a:t>
            </a:r>
            <a:r>
              <a:rPr lang="it-IT" sz="2400" b="1" dirty="0" err="1"/>
              <a:t>research</a:t>
            </a:r>
            <a:r>
              <a:rPr lang="it-IT" sz="2400" b="1" dirty="0"/>
              <a:t> </a:t>
            </a:r>
            <a:r>
              <a:rPr lang="it-IT" sz="2400" b="1" dirty="0" err="1"/>
              <a:t>assistant</a:t>
            </a:r>
            <a:r>
              <a:rPr lang="it-IT" sz="2400" b="1" dirty="0"/>
              <a:t>  and</a:t>
            </a:r>
            <a:r>
              <a:rPr lang="en-US" sz="2400" b="1" dirty="0"/>
              <a:t>  tutoring in “Physics of the sea”</a:t>
            </a:r>
          </a:p>
          <a:p>
            <a:r>
              <a:rPr lang="en-US" sz="2000" b="1" dirty="0"/>
              <a:t>University of Milan Bicocca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Refining thesis results  -  one </a:t>
            </a:r>
            <a:r>
              <a:rPr lang="en-US" i="1" dirty="0">
                <a:sym typeface="Wingdings" panose="05000000000000000000" pitchFamily="2" charset="2"/>
              </a:rPr>
              <a:t>proceeding </a:t>
            </a:r>
            <a:r>
              <a:rPr lang="en-US" dirty="0">
                <a:sym typeface="Wingdings" panose="05000000000000000000" pitchFamily="2" charset="2"/>
              </a:rPr>
              <a:t>(under revision) and one full article (finalizing draft)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Supporting teaching</a:t>
            </a:r>
          </a:p>
        </p:txBody>
      </p:sp>
      <p:pic>
        <p:nvPicPr>
          <p:cNvPr id="7" name="Immagine 6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C7982486-63C5-4EAB-235D-CCAF6765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9427243" y="1060506"/>
            <a:ext cx="2364065" cy="3638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99F4D9-CF80-A896-F187-D6623D7FD082}"/>
              </a:ext>
            </a:extLst>
          </p:cNvPr>
          <p:cNvSpPr txBox="1"/>
          <p:nvPr/>
        </p:nvSpPr>
        <p:spPr>
          <a:xfrm>
            <a:off x="2721166" y="135260"/>
            <a:ext cx="674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Academic</a:t>
            </a:r>
            <a:r>
              <a:rPr lang="it-IT" sz="2800" b="1" dirty="0"/>
              <a:t> </a:t>
            </a:r>
            <a:r>
              <a:rPr lang="it-IT" sz="2800" b="1" dirty="0" err="1"/>
              <a:t>formation</a:t>
            </a:r>
            <a:r>
              <a:rPr lang="it-IT" sz="2800" b="1" dirty="0"/>
              <a:t> and </a:t>
            </a:r>
            <a:r>
              <a:rPr lang="it-IT" sz="2800" b="1" dirty="0" err="1"/>
              <a:t>current</a:t>
            </a:r>
            <a:r>
              <a:rPr lang="it-IT" sz="2800" b="1" dirty="0"/>
              <a:t> activity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F5FE87-13C1-671B-2A95-5CC66941D6AF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50455AB-B706-01EC-DABE-5DA2E7CD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B1DB4C-678C-1B3B-5C12-D7C2B814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027E-9C4C-AB79-55FC-F9222089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vestiti, schermata, persona&#10;&#10;Il contenuto generato dall'IA potrebbe non essere corretto.">
            <a:extLst>
              <a:ext uri="{FF2B5EF4-FFF2-40B4-BE49-F238E27FC236}">
                <a16:creationId xmlns:a16="http://schemas.microsoft.com/office/drawing/2014/main" id="{77BECE42-D20D-0C8A-98B5-2E6FABDF6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" y="125361"/>
            <a:ext cx="5803406" cy="4102509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1F00445-62CD-EB35-93A9-00D54FCC370F}"/>
              </a:ext>
            </a:extLst>
          </p:cNvPr>
          <p:cNvSpPr/>
          <p:nvPr/>
        </p:nvSpPr>
        <p:spPr>
          <a:xfrm>
            <a:off x="2900516" y="2109633"/>
            <a:ext cx="314632" cy="310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27B2E-0ADC-B799-6565-F374F733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55" y="256550"/>
            <a:ext cx="5095172" cy="3588773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F082E7C-0E97-54BE-0B1B-9B1C63DC563D}"/>
              </a:ext>
            </a:extLst>
          </p:cNvPr>
          <p:cNvSpPr/>
          <p:nvPr/>
        </p:nvSpPr>
        <p:spPr>
          <a:xfrm rot="2323779">
            <a:off x="2352225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836695CB-0FCD-F5B5-36A6-4FDD1FDA2D62}"/>
              </a:ext>
            </a:extLst>
          </p:cNvPr>
          <p:cNvSpPr/>
          <p:nvPr/>
        </p:nvSpPr>
        <p:spPr>
          <a:xfrm rot="8177382">
            <a:off x="3057187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A9163D-B3DA-64EB-C694-BDE0FFF3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8" y="5643101"/>
            <a:ext cx="3140250" cy="12148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A7F7C84-8D8C-9340-5526-507960C2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8" y="4428201"/>
            <a:ext cx="3140250" cy="1214900"/>
          </a:xfrm>
          <a:prstGeom prst="rect">
            <a:avLst/>
          </a:prstGeom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4BD4392-8BC5-9815-FE17-E71F76AD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E9AE11-F218-A81A-10AD-11A7FC512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36" y="4466041"/>
            <a:ext cx="7598507" cy="21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859850" y="4957503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755012" y="4264024"/>
            <a:ext cx="429056" cy="319052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587334" y="4304361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37711" y="4984117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887685" y="4022231"/>
            <a:ext cx="2637706" cy="2092209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49595" y="4369328"/>
              <a:ext cx="666682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49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sz="1749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9204142" y="4504246"/>
            <a:ext cx="27193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rgbClr val="FF0000"/>
                </a:solidFill>
              </a:rPr>
              <a:t>SST, </a:t>
            </a:r>
            <a:r>
              <a:rPr lang="it-IT" sz="3110" dirty="0">
                <a:solidFill>
                  <a:srgbClr val="FFC000"/>
                </a:solidFill>
              </a:rPr>
              <a:t>q source</a:t>
            </a:r>
            <a:endParaRPr lang="it-IT" sz="3110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089598" y="4260296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25063" y="4243307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09476" y="5288786"/>
            <a:ext cx="1948536" cy="6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49" dirty="0" err="1">
                <a:solidFill>
                  <a:srgbClr val="FFFF00"/>
                </a:solidFill>
              </a:rPr>
              <a:t>Turbulent</a:t>
            </a:r>
            <a:r>
              <a:rPr lang="it-IT" sz="1749" dirty="0">
                <a:solidFill>
                  <a:srgbClr val="FFFF00"/>
                </a:solidFill>
              </a:rPr>
              <a:t> </a:t>
            </a:r>
            <a:r>
              <a:rPr lang="it-IT" sz="1749" dirty="0" err="1">
                <a:solidFill>
                  <a:srgbClr val="FFFF00"/>
                </a:solidFill>
              </a:rPr>
              <a:t>fluxes</a:t>
            </a:r>
            <a:endParaRPr lang="it-IT" sz="1749" dirty="0">
              <a:solidFill>
                <a:srgbClr val="FFFF00"/>
              </a:solidFill>
            </a:endParaRPr>
          </a:p>
          <a:p>
            <a:r>
              <a:rPr lang="it-IT" sz="1749" dirty="0">
                <a:solidFill>
                  <a:srgbClr val="FFFF00"/>
                </a:solidFill>
              </a:rPr>
              <a:t>LHF, SHF</a:t>
            </a:r>
            <a:endParaRPr lang="en-GB" sz="1749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9618534" y="3952331"/>
            <a:ext cx="17138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110" dirty="0">
                <a:solidFill>
                  <a:srgbClr val="FFC000"/>
                </a:solidFill>
              </a:rPr>
              <a:t>q</a:t>
            </a:r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9F82DF6-EF5D-A875-A4F9-93ACBDB12A54}"/>
              </a:ext>
            </a:extLst>
          </p:cNvPr>
          <p:cNvSpPr/>
          <p:nvPr/>
        </p:nvSpPr>
        <p:spPr>
          <a:xfrm>
            <a:off x="1535799" y="3756527"/>
            <a:ext cx="10532125" cy="299383"/>
          </a:xfrm>
          <a:custGeom>
            <a:avLst/>
            <a:gdLst>
              <a:gd name="connsiteX0" fmla="*/ 0 w 10532125"/>
              <a:gd name="connsiteY0" fmla="*/ 297456 h 299383"/>
              <a:gd name="connsiteX1" fmla="*/ 341523 w 10532125"/>
              <a:gd name="connsiteY1" fmla="*/ 110169 h 299383"/>
              <a:gd name="connsiteX2" fmla="*/ 528810 w 10532125"/>
              <a:gd name="connsiteY2" fmla="*/ 110169 h 299383"/>
              <a:gd name="connsiteX3" fmla="*/ 738130 w 10532125"/>
              <a:gd name="connsiteY3" fmla="*/ 110169 h 299383"/>
              <a:gd name="connsiteX4" fmla="*/ 947451 w 10532125"/>
              <a:gd name="connsiteY4" fmla="*/ 198304 h 299383"/>
              <a:gd name="connsiteX5" fmla="*/ 1233889 w 10532125"/>
              <a:gd name="connsiteY5" fmla="*/ 264405 h 299383"/>
              <a:gd name="connsiteX6" fmla="*/ 1597446 w 10532125"/>
              <a:gd name="connsiteY6" fmla="*/ 297456 h 299383"/>
              <a:gd name="connsiteX7" fmla="*/ 1828800 w 10532125"/>
              <a:gd name="connsiteY7" fmla="*/ 209321 h 299383"/>
              <a:gd name="connsiteX8" fmla="*/ 2049137 w 10532125"/>
              <a:gd name="connsiteY8" fmla="*/ 143220 h 299383"/>
              <a:gd name="connsiteX9" fmla="*/ 2423711 w 10532125"/>
              <a:gd name="connsiteY9" fmla="*/ 88135 h 299383"/>
              <a:gd name="connsiteX10" fmla="*/ 2688116 w 10532125"/>
              <a:gd name="connsiteY10" fmla="*/ 176270 h 299383"/>
              <a:gd name="connsiteX11" fmla="*/ 2974554 w 10532125"/>
              <a:gd name="connsiteY11" fmla="*/ 242371 h 299383"/>
              <a:gd name="connsiteX12" fmla="*/ 3415229 w 10532125"/>
              <a:gd name="connsiteY12" fmla="*/ 275422 h 299383"/>
              <a:gd name="connsiteX13" fmla="*/ 3734718 w 10532125"/>
              <a:gd name="connsiteY13" fmla="*/ 220338 h 299383"/>
              <a:gd name="connsiteX14" fmla="*/ 4450814 w 10532125"/>
              <a:gd name="connsiteY14" fmla="*/ 165253 h 299383"/>
              <a:gd name="connsiteX15" fmla="*/ 4682169 w 10532125"/>
              <a:gd name="connsiteY15" fmla="*/ 209321 h 299383"/>
              <a:gd name="connsiteX16" fmla="*/ 4935557 w 10532125"/>
              <a:gd name="connsiteY16" fmla="*/ 275422 h 299383"/>
              <a:gd name="connsiteX17" fmla="*/ 5563518 w 10532125"/>
              <a:gd name="connsiteY17" fmla="*/ 165253 h 299383"/>
              <a:gd name="connsiteX18" fmla="*/ 6301648 w 10532125"/>
              <a:gd name="connsiteY18" fmla="*/ 55085 h 299383"/>
              <a:gd name="connsiteX19" fmla="*/ 6742323 w 10532125"/>
              <a:gd name="connsiteY19" fmla="*/ 66102 h 299383"/>
              <a:gd name="connsiteX20" fmla="*/ 6951643 w 10532125"/>
              <a:gd name="connsiteY20" fmla="*/ 132203 h 299383"/>
              <a:gd name="connsiteX21" fmla="*/ 7194014 w 10532125"/>
              <a:gd name="connsiteY21" fmla="*/ 132203 h 299383"/>
              <a:gd name="connsiteX22" fmla="*/ 7612655 w 10532125"/>
              <a:gd name="connsiteY22" fmla="*/ 132203 h 299383"/>
              <a:gd name="connsiteX23" fmla="*/ 7998246 w 10532125"/>
              <a:gd name="connsiteY23" fmla="*/ 121186 h 299383"/>
              <a:gd name="connsiteX24" fmla="*/ 8328752 w 10532125"/>
              <a:gd name="connsiteY24" fmla="*/ 66102 h 299383"/>
              <a:gd name="connsiteX25" fmla="*/ 8637224 w 10532125"/>
              <a:gd name="connsiteY25" fmla="*/ 0 h 299383"/>
              <a:gd name="connsiteX26" fmla="*/ 8923663 w 10532125"/>
              <a:gd name="connsiteY26" fmla="*/ 66102 h 299383"/>
              <a:gd name="connsiteX27" fmla="*/ 9066882 w 10532125"/>
              <a:gd name="connsiteY27" fmla="*/ 143220 h 299383"/>
              <a:gd name="connsiteX28" fmla="*/ 9364337 w 10532125"/>
              <a:gd name="connsiteY28" fmla="*/ 143220 h 299383"/>
              <a:gd name="connsiteX29" fmla="*/ 10168569 w 10532125"/>
              <a:gd name="connsiteY29" fmla="*/ 143220 h 299383"/>
              <a:gd name="connsiteX30" fmla="*/ 10421957 w 10532125"/>
              <a:gd name="connsiteY30" fmla="*/ 154237 h 299383"/>
              <a:gd name="connsiteX31" fmla="*/ 10532125 w 10532125"/>
              <a:gd name="connsiteY31" fmla="*/ 165253 h 2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532125" h="299383">
                <a:moveTo>
                  <a:pt x="0" y="297456"/>
                </a:moveTo>
                <a:cubicBezTo>
                  <a:pt x="126694" y="219419"/>
                  <a:pt x="253388" y="141383"/>
                  <a:pt x="341523" y="110169"/>
                </a:cubicBezTo>
                <a:cubicBezTo>
                  <a:pt x="429658" y="78955"/>
                  <a:pt x="528810" y="110169"/>
                  <a:pt x="528810" y="110169"/>
                </a:cubicBezTo>
                <a:cubicBezTo>
                  <a:pt x="594911" y="110169"/>
                  <a:pt x="668357" y="95480"/>
                  <a:pt x="738130" y="110169"/>
                </a:cubicBezTo>
                <a:cubicBezTo>
                  <a:pt x="807903" y="124858"/>
                  <a:pt x="864825" y="172598"/>
                  <a:pt x="947451" y="198304"/>
                </a:cubicBezTo>
                <a:cubicBezTo>
                  <a:pt x="1030078" y="224010"/>
                  <a:pt x="1125557" y="247880"/>
                  <a:pt x="1233889" y="264405"/>
                </a:cubicBezTo>
                <a:cubicBezTo>
                  <a:pt x="1342221" y="280930"/>
                  <a:pt x="1498294" y="306637"/>
                  <a:pt x="1597446" y="297456"/>
                </a:cubicBezTo>
                <a:cubicBezTo>
                  <a:pt x="1696598" y="288275"/>
                  <a:pt x="1753518" y="235027"/>
                  <a:pt x="1828800" y="209321"/>
                </a:cubicBezTo>
                <a:cubicBezTo>
                  <a:pt x="1904082" y="183615"/>
                  <a:pt x="1949985" y="163418"/>
                  <a:pt x="2049137" y="143220"/>
                </a:cubicBezTo>
                <a:cubicBezTo>
                  <a:pt x="2148289" y="123022"/>
                  <a:pt x="2317215" y="82627"/>
                  <a:pt x="2423711" y="88135"/>
                </a:cubicBezTo>
                <a:cubicBezTo>
                  <a:pt x="2530207" y="93643"/>
                  <a:pt x="2596309" y="150564"/>
                  <a:pt x="2688116" y="176270"/>
                </a:cubicBezTo>
                <a:cubicBezTo>
                  <a:pt x="2779923" y="201976"/>
                  <a:pt x="2853369" y="225846"/>
                  <a:pt x="2974554" y="242371"/>
                </a:cubicBezTo>
                <a:cubicBezTo>
                  <a:pt x="3095740" y="258896"/>
                  <a:pt x="3288535" y="279094"/>
                  <a:pt x="3415229" y="275422"/>
                </a:cubicBezTo>
                <a:cubicBezTo>
                  <a:pt x="3541923" y="271750"/>
                  <a:pt x="3562121" y="238699"/>
                  <a:pt x="3734718" y="220338"/>
                </a:cubicBezTo>
                <a:cubicBezTo>
                  <a:pt x="3907315" y="201977"/>
                  <a:pt x="4292906" y="167089"/>
                  <a:pt x="4450814" y="165253"/>
                </a:cubicBezTo>
                <a:cubicBezTo>
                  <a:pt x="4608722" y="163417"/>
                  <a:pt x="4601379" y="190960"/>
                  <a:pt x="4682169" y="209321"/>
                </a:cubicBezTo>
                <a:cubicBezTo>
                  <a:pt x="4762959" y="227682"/>
                  <a:pt x="4788666" y="282767"/>
                  <a:pt x="4935557" y="275422"/>
                </a:cubicBezTo>
                <a:cubicBezTo>
                  <a:pt x="5082448" y="268077"/>
                  <a:pt x="5335836" y="201976"/>
                  <a:pt x="5563518" y="165253"/>
                </a:cubicBezTo>
                <a:cubicBezTo>
                  <a:pt x="5791200" y="128530"/>
                  <a:pt x="6105181" y="71610"/>
                  <a:pt x="6301648" y="55085"/>
                </a:cubicBezTo>
                <a:cubicBezTo>
                  <a:pt x="6498116" y="38560"/>
                  <a:pt x="6633991" y="53249"/>
                  <a:pt x="6742323" y="66102"/>
                </a:cubicBezTo>
                <a:cubicBezTo>
                  <a:pt x="6850656" y="78955"/>
                  <a:pt x="6876361" y="121186"/>
                  <a:pt x="6951643" y="132203"/>
                </a:cubicBezTo>
                <a:cubicBezTo>
                  <a:pt x="7026925" y="143220"/>
                  <a:pt x="7194014" y="132203"/>
                  <a:pt x="7194014" y="132203"/>
                </a:cubicBezTo>
                <a:lnTo>
                  <a:pt x="7612655" y="132203"/>
                </a:lnTo>
                <a:cubicBezTo>
                  <a:pt x="7746694" y="130367"/>
                  <a:pt x="7878896" y="132203"/>
                  <a:pt x="7998246" y="121186"/>
                </a:cubicBezTo>
                <a:cubicBezTo>
                  <a:pt x="8117596" y="110169"/>
                  <a:pt x="8222256" y="86300"/>
                  <a:pt x="8328752" y="66102"/>
                </a:cubicBezTo>
                <a:cubicBezTo>
                  <a:pt x="8435248" y="45904"/>
                  <a:pt x="8538072" y="0"/>
                  <a:pt x="8637224" y="0"/>
                </a:cubicBezTo>
                <a:cubicBezTo>
                  <a:pt x="8736376" y="0"/>
                  <a:pt x="8852053" y="42232"/>
                  <a:pt x="8923663" y="66102"/>
                </a:cubicBezTo>
                <a:cubicBezTo>
                  <a:pt x="8995273" y="89972"/>
                  <a:pt x="8993436" y="130367"/>
                  <a:pt x="9066882" y="143220"/>
                </a:cubicBezTo>
                <a:cubicBezTo>
                  <a:pt x="9140328" y="156073"/>
                  <a:pt x="9364337" y="143220"/>
                  <a:pt x="9364337" y="143220"/>
                </a:cubicBezTo>
                <a:lnTo>
                  <a:pt x="10168569" y="143220"/>
                </a:lnTo>
                <a:cubicBezTo>
                  <a:pt x="10344839" y="145056"/>
                  <a:pt x="10361364" y="150565"/>
                  <a:pt x="10421957" y="154237"/>
                </a:cubicBezTo>
                <a:cubicBezTo>
                  <a:pt x="10482550" y="157909"/>
                  <a:pt x="10507337" y="161581"/>
                  <a:pt x="10532125" y="165253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9964858" y="3075056"/>
            <a:ext cx="1958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Atmospheric</a:t>
            </a:r>
            <a:r>
              <a:rPr lang="it-IT" sz="2000" dirty="0"/>
              <a:t> </a:t>
            </a:r>
          </a:p>
          <a:p>
            <a:r>
              <a:rPr lang="it-IT" sz="2000" dirty="0" err="1"/>
              <a:t>Boundary</a:t>
            </a:r>
            <a:r>
              <a:rPr lang="it-IT" sz="2000" dirty="0"/>
              <a:t> Layer 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  <p:bldP spid="6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738857" y="1187386"/>
            <a:ext cx="1343367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798232" y="2123044"/>
            <a:ext cx="3126240" cy="170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MABL </a:t>
            </a:r>
            <a:r>
              <a:rPr lang="it-IT" sz="1749" dirty="0" err="1"/>
              <a:t>moisture</a:t>
            </a:r>
            <a:r>
              <a:rPr lang="it-IT" sz="1749" dirty="0"/>
              <a:t> set by </a:t>
            </a:r>
          </a:p>
          <a:p>
            <a:endParaRPr lang="it-IT" sz="1749" dirty="0"/>
          </a:p>
          <a:p>
            <a:pPr marL="277720" indent="-277720" algn="ctr">
              <a:buFontTx/>
              <a:buChar char="-"/>
            </a:pPr>
            <a:r>
              <a:rPr lang="it-IT" sz="1749" dirty="0"/>
              <a:t>SURFACE EVAPORATION</a:t>
            </a:r>
          </a:p>
          <a:p>
            <a:pPr marL="277720" indent="-277720" algn="ctr">
              <a:buFontTx/>
              <a:buChar char="-"/>
            </a:pPr>
            <a:r>
              <a:rPr lang="it-IT" sz="1749" dirty="0"/>
              <a:t>MABL TOP ENTRAINMENT</a:t>
            </a:r>
          </a:p>
          <a:p>
            <a:endParaRPr lang="it-IT" sz="1749" dirty="0"/>
          </a:p>
          <a:p>
            <a:endParaRPr lang="it-IT" sz="1749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595874" y="4926218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74" y="4926218"/>
                <a:ext cx="3328598" cy="786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753402" y="1145279"/>
            <a:ext cx="3039682" cy="11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Lively </a:t>
            </a:r>
            <a:r>
              <a:rPr lang="it-IT" sz="1749" dirty="0" err="1"/>
              <a:t>thermo</a:t>
            </a:r>
            <a:r>
              <a:rPr lang="it-IT" sz="1749" dirty="0"/>
              <a:t> - / dynamics </a:t>
            </a:r>
            <a:r>
              <a:rPr lang="it-IT" sz="1749" dirty="0" err="1"/>
              <a:t>at</a:t>
            </a:r>
            <a:r>
              <a:rPr lang="it-IT" sz="1749" dirty="0"/>
              <a:t> the mesoscale!</a:t>
            </a:r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– University of Milan-Bicocca - 04.06.2025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820550" y="3975584"/>
            <a:ext cx="2371740" cy="63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</a:t>
            </a:r>
            <a:r>
              <a:rPr lang="it-IT" sz="1749" dirty="0" err="1"/>
              <a:t>evaporation</a:t>
            </a:r>
            <a:endParaRPr lang="it-IT" sz="1749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CBBCF4F-0DC8-115E-75ED-5ABB5B056658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Graphical</a:t>
            </a:r>
            <a:r>
              <a:rPr lang="it-IT" sz="2721" b="1" dirty="0"/>
              <a:t> </a:t>
            </a:r>
            <a:r>
              <a:rPr lang="it-IT" sz="2721" b="1" dirty="0" err="1"/>
              <a:t>summary</a:t>
            </a:r>
            <a:endParaRPr lang="it-IT" sz="1944" b="1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328BB7A-62F5-7318-A369-764AA9B1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810D6A-6469-A0EF-1E6A-831A2FA2D136}"/>
              </a:ext>
            </a:extLst>
          </p:cNvPr>
          <p:cNvSpPr txBox="1"/>
          <p:nvPr/>
        </p:nvSpPr>
        <p:spPr>
          <a:xfrm>
            <a:off x="1996968" y="2890391"/>
            <a:ext cx="8198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/>
              <a:t>Dynamic </a:t>
            </a:r>
            <a:r>
              <a:rPr lang="it-IT" sz="4400" dirty="0" err="1"/>
              <a:t>topography</a:t>
            </a:r>
            <a:r>
              <a:rPr lang="it-IT" sz="4400" dirty="0"/>
              <a:t> and </a:t>
            </a:r>
            <a:r>
              <a:rPr lang="it-IT" sz="4400" dirty="0" err="1"/>
              <a:t>climate</a:t>
            </a:r>
            <a:endParaRPr lang="it-IT" sz="44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F6AEEA-1EC1-6321-D0A0-EA971CD1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0562" y="6356350"/>
            <a:ext cx="5550877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3F6BE8-1CA2-6AD2-73AF-F97E01A5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9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9792D-6FE7-8B7A-77C4-704EED81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2D55682-5158-86A7-EF8F-E316B099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638" y="6415344"/>
            <a:ext cx="5584723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582E92B-1745-F633-8970-C122474692BB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FAB270-1D9E-26A8-72C4-856386402C1B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Background – Dynamic </a:t>
            </a:r>
            <a:r>
              <a:rPr lang="it-IT" sz="2721" b="1" dirty="0" err="1"/>
              <a:t>Topography</a:t>
            </a:r>
            <a:endParaRPr lang="it-IT" sz="1944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023359E-C46A-10F8-A10B-0DB79EBD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45" y="1325740"/>
            <a:ext cx="5617206" cy="420652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D1EA8FC-28EE-F8B4-E458-5908029FC8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99"/>
          <a:stretch/>
        </p:blipFill>
        <p:spPr>
          <a:xfrm>
            <a:off x="6234575" y="1404644"/>
            <a:ext cx="5957425" cy="404871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CAD8FDB-9526-9909-DF4B-656F6A84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26F497-8413-CEA1-A589-2B6381164933}"/>
              </a:ext>
            </a:extLst>
          </p:cNvPr>
          <p:cNvSpPr txBox="1"/>
          <p:nvPr/>
        </p:nvSpPr>
        <p:spPr>
          <a:xfrm>
            <a:off x="5537977" y="5428479"/>
            <a:ext cx="1684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Jean Braun, 2010</a:t>
            </a:r>
          </a:p>
          <a:p>
            <a:r>
              <a:rPr lang="it-IT" sz="1600" i="1" dirty="0" err="1"/>
              <a:t>Figs</a:t>
            </a:r>
            <a:r>
              <a:rPr lang="it-IT" sz="1600" i="1" dirty="0"/>
              <a:t>. 1, 2</a:t>
            </a:r>
          </a:p>
        </p:txBody>
      </p:sp>
    </p:spTree>
    <p:extLst>
      <p:ext uri="{BB962C8B-B14F-4D97-AF65-F5344CB8AC3E}">
        <p14:creationId xmlns:p14="http://schemas.microsoft.com/office/powerpoint/2010/main" val="207149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4FF7-981F-F847-3D50-BD43DE1F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8083E5A-46C6-167A-7AD0-B4BD4C0A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638" y="6415344"/>
            <a:ext cx="5584723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 descr="Immagine che contiene pianeta, sfera, schermata, arte&#10;&#10;Il contenuto generato dall'IA potrebbe non essere corretto.">
            <a:extLst>
              <a:ext uri="{FF2B5EF4-FFF2-40B4-BE49-F238E27FC236}">
                <a16:creationId xmlns:a16="http://schemas.microsoft.com/office/drawing/2014/main" id="{B1F25640-FE43-1F2C-D4B3-FC9FC0826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7" y="964463"/>
            <a:ext cx="7428271" cy="516504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4ADE2A-4836-11B7-18E3-3D408455FDB9}"/>
              </a:ext>
            </a:extLst>
          </p:cNvPr>
          <p:cNvSpPr txBox="1"/>
          <p:nvPr/>
        </p:nvSpPr>
        <p:spPr>
          <a:xfrm>
            <a:off x="8340213" y="6129506"/>
            <a:ext cx="1728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/>
              <a:t>Straume</a:t>
            </a:r>
            <a:r>
              <a:rPr lang="it-IT" sz="1400" i="1" dirty="0"/>
              <a:t> et al., 2024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30A8AD5D-2CD8-EC37-7208-D2C8CC7E5DCA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572351-BD33-A836-95EA-E92A537AC9ED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Background – A look </a:t>
            </a:r>
            <a:r>
              <a:rPr lang="it-IT" sz="2721" b="1" dirty="0" err="1"/>
              <a:t>into</a:t>
            </a:r>
            <a:r>
              <a:rPr lang="it-IT" sz="2721" b="1" dirty="0"/>
              <a:t> the </a:t>
            </a:r>
            <a:r>
              <a:rPr lang="it-IT" sz="2721" b="1" dirty="0" err="1"/>
              <a:t>past</a:t>
            </a:r>
            <a:endParaRPr lang="it-IT" sz="1944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3DBFBAC-9821-D567-193C-850ECAB7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7637-1872-29B0-DF9E-73FBEAE81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F7CEC15-25F7-4091-392C-A91B127F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638" y="6415344"/>
            <a:ext cx="5584723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 descr="Immagine che contiene pianeta, sfera, schermata, arte&#10;&#10;Il contenuto generato dall'IA potrebbe non essere corretto.">
            <a:extLst>
              <a:ext uri="{FF2B5EF4-FFF2-40B4-BE49-F238E27FC236}">
                <a16:creationId xmlns:a16="http://schemas.microsoft.com/office/drawing/2014/main" id="{19633CED-3C2F-A5A4-3C0E-306AA19E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8" y="915655"/>
            <a:ext cx="7428271" cy="516504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59CD12-18C0-46BE-C0BC-95C31885ABC2}"/>
              </a:ext>
            </a:extLst>
          </p:cNvPr>
          <p:cNvSpPr txBox="1"/>
          <p:nvPr/>
        </p:nvSpPr>
        <p:spPr>
          <a:xfrm>
            <a:off x="219297" y="6158858"/>
            <a:ext cx="1728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/>
              <a:t>Straume</a:t>
            </a:r>
            <a:r>
              <a:rPr lang="it-IT" sz="1400" i="1" dirty="0"/>
              <a:t> et al., 2024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49A59F05-1876-EE80-3444-FFFD004ED214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60ED1D80-E7F6-8812-E5E6-BC871A4B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7FE584-C140-BA71-D2BC-90CA6FFDF077}"/>
              </a:ext>
            </a:extLst>
          </p:cNvPr>
          <p:cNvSpPr txBox="1"/>
          <p:nvPr/>
        </p:nvSpPr>
        <p:spPr>
          <a:xfrm>
            <a:off x="9183738" y="2258710"/>
            <a:ext cx="2989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Application to </a:t>
            </a:r>
            <a:r>
              <a:rPr lang="it-IT" sz="2400" b="1" i="1" dirty="0" err="1"/>
              <a:t>paleotopography</a:t>
            </a:r>
            <a:r>
              <a:rPr lang="it-IT" sz="2400" dirty="0"/>
              <a:t> and </a:t>
            </a:r>
            <a:r>
              <a:rPr lang="it-IT" sz="2400" b="1" i="1" dirty="0" err="1"/>
              <a:t>paleoclimate</a:t>
            </a:r>
            <a:r>
              <a:rPr lang="it-IT" sz="2400" dirty="0"/>
              <a:t> </a:t>
            </a:r>
            <a:r>
              <a:rPr lang="it-IT" sz="2400" dirty="0" err="1"/>
              <a:t>reconstructions</a:t>
            </a:r>
            <a:r>
              <a:rPr lang="it-IT" sz="2400" dirty="0"/>
              <a:t>  studies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2E11037-DD02-3CEB-06A7-6F1694100269}"/>
              </a:ext>
            </a:extLst>
          </p:cNvPr>
          <p:cNvSpPr/>
          <p:nvPr/>
        </p:nvSpPr>
        <p:spPr>
          <a:xfrm>
            <a:off x="7988440" y="3228206"/>
            <a:ext cx="899921" cy="365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8662A4-89FF-E43F-9670-D8CF763796AB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Background – A look </a:t>
            </a:r>
            <a:r>
              <a:rPr lang="it-IT" sz="2721" b="1" dirty="0" err="1"/>
              <a:t>into</a:t>
            </a:r>
            <a:r>
              <a:rPr lang="it-IT" sz="2721" b="1" dirty="0"/>
              <a:t> the </a:t>
            </a:r>
            <a:r>
              <a:rPr lang="it-IT" sz="2721" b="1" dirty="0" err="1"/>
              <a:t>past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163467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498</Words>
  <Application>Microsoft Office PowerPoint</Application>
  <PresentationFormat>Widescreen</PresentationFormat>
  <Paragraphs>77</Paragraphs>
  <Slides>11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alessandro storer</cp:lastModifiedBy>
  <cp:revision>21</cp:revision>
  <dcterms:created xsi:type="dcterms:W3CDTF">2025-05-18T09:35:37Z</dcterms:created>
  <dcterms:modified xsi:type="dcterms:W3CDTF">2025-06-01T14:06:54Z</dcterms:modified>
</cp:coreProperties>
</file>